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2" r:id="rId2"/>
  </p:sldMasterIdLst>
  <p:sldIdLst>
    <p:sldId id="704" r:id="rId3"/>
    <p:sldId id="70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918D"/>
    <a:srgbClr val="353535"/>
    <a:srgbClr val="2D7573"/>
    <a:srgbClr val="327E70"/>
    <a:srgbClr val="38908E"/>
    <a:srgbClr val="37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38" autoAdjust="0"/>
    <p:restoredTop sz="94660" autoAdjust="0"/>
  </p:normalViewPr>
  <p:slideViewPr>
    <p:cSldViewPr snapToGrid="0">
      <p:cViewPr varScale="1">
        <p:scale>
          <a:sx n="101" d="100"/>
          <a:sy n="101" d="100"/>
        </p:scale>
        <p:origin x="8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2B-4334-40D9-9A4D-D512BF10D96F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37AE-F3B7-4355-A495-DE953978F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92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2B-4334-40D9-9A4D-D512BF10D96F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37AE-F3B7-4355-A495-DE953978F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62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2B-4334-40D9-9A4D-D512BF10D96F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37AE-F3B7-4355-A495-DE953978F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853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C778CE3-64C3-40BA-9BB4-E6965023E8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79B65515-7DA6-43D2-864F-BC6C13925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AE70CBE5-2942-4252-90AC-83983CDE8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1728-D188-4E47-AF67-DB5627A44036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A7043F09-F740-49B3-935C-507D9712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FB0795DD-93DB-49A7-8DB0-AE5008EC6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5CF6-8D11-48BD-9E03-219ECCFA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660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F7415CD-1568-4B25-93A1-BED61387B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27BDAF91-1FC5-4B32-B94F-5DCD77C2F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F6064FCE-92A4-4E23-9DBB-4DC79EC3E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1728-D188-4E47-AF67-DB5627A44036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9433F159-5C2D-4809-BE52-2192CBD54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A7132F67-8E47-4EB5-BDBE-B10781A3D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5CF6-8D11-48BD-9E03-219ECCFA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247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D1FE0BD-E17C-4724-A454-AB7725328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DCCBF059-3706-46C3-9A71-8B5B1FEBB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3C55015B-46BF-441B-8828-83B9C7BF7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1728-D188-4E47-AF67-DB5627A44036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940B5AEE-9057-4B95-A295-BCDEA7B8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EEF2861-341B-4B36-8163-91BEF09C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5CF6-8D11-48BD-9E03-219ECCFA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266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4387EC2-1BC8-494D-856A-AC89486B6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9668C81-C5F8-4B51-A3D2-272212C157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448C07A3-0BC8-429C-B8B5-BEE623A24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FC1834DE-1624-4F6B-B6F8-37D80F51A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1728-D188-4E47-AF67-DB5627A44036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9BCFB72C-4417-4D23-9630-F6EAE8455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14A23EE5-4E27-4D7F-8973-9A9752A5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5CF6-8D11-48BD-9E03-219ECCFA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26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956D2EC-CD57-42BE-B73E-6B54176DA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7700290A-49F1-44C1-B1BB-63CC2362A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3B0A1055-F347-45EE-B049-46E7A7D5A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AE5FD412-7C88-4D20-A6E2-8A74BCA596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7A0D1431-0659-46BA-B360-0980970826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D93EBF5D-B09A-4F2D-A9FB-736142725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1728-D188-4E47-AF67-DB5627A44036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7B45F988-06E5-4E49-8F97-B543398B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1F382DD8-43D2-4790-BEF7-2DDD24D1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5CF6-8D11-48BD-9E03-219ECCFA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452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4FC5B858-5F3C-4AB6-A2CA-33490AA69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46DCC2B0-89CB-470B-A9EE-AF225FB12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1728-D188-4E47-AF67-DB5627A44036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5C9661CB-5E24-43A8-93C4-07C1576C4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D0EC3358-673D-4913-BD6E-80A19BE5F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5CF6-8D11-48BD-9E03-219ECCFA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983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55FDBCE4-1AE1-44D5-BA78-A1737F4F1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1728-D188-4E47-AF67-DB5627A44036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D26E3306-CD8A-4A83-AF17-3925C18ED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D289B6FC-6263-4E35-A60A-D51169FDF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5CF6-8D11-48BD-9E03-219ECCFA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8896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EF1FC18-845F-473B-A448-11E6F15D9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6F885EFA-2892-44E0-AD1F-80FF21919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C9646FC7-DAAA-4D0F-B09C-61FA6AFE6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5E6EC7E3-21E8-4419-8214-AF39461D7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1728-D188-4E47-AF67-DB5627A44036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9D82422F-4DDE-4244-AA7A-6158B88B0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5A656145-EF32-4FBB-BC18-E2FB665B2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5CF6-8D11-48BD-9E03-219ECCFA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522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="" xmlns:a16="http://schemas.microsoft.com/office/drawing/2014/main" id="{34C03FE9-19FD-4EA7-A2D4-03F86B7B7FE6}"/>
              </a:ext>
            </a:extLst>
          </p:cNvPr>
          <p:cNvSpPr/>
          <p:nvPr userDrawn="1"/>
        </p:nvSpPr>
        <p:spPr>
          <a:xfrm>
            <a:off x="1" y="0"/>
            <a:ext cx="9143999" cy="750734"/>
          </a:xfrm>
          <a:prstGeom prst="rect">
            <a:avLst/>
          </a:prstGeom>
          <a:solidFill>
            <a:srgbClr val="3C9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F6BBCE23-0780-42C4-9E05-85C22DE6D055}"/>
              </a:ext>
            </a:extLst>
          </p:cNvPr>
          <p:cNvSpPr txBox="1"/>
          <p:nvPr userDrawn="1"/>
        </p:nvSpPr>
        <p:spPr>
          <a:xfrm>
            <a:off x="7768406" y="6443352"/>
            <a:ext cx="9428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50" dirty="0">
                <a:latin typeface="Segoe UI Symbol" panose="020B0502040204020203" pitchFamily="34" charset="0"/>
                <a:ea typeface="Segoe UI Symbol" panose="020B0502040204020203" pitchFamily="34" charset="0"/>
              </a:rPr>
              <a:t>©</a:t>
            </a:r>
            <a:r>
              <a:rPr lang="ja-JP" altLang="en-US" sz="1050" dirty="0">
                <a:latin typeface="Segoe UI Symbol" panose="020B0502040204020203" pitchFamily="34" charset="0"/>
                <a:ea typeface="Segoe UI Symbol" panose="020B0502040204020203" pitchFamily="34" charset="0"/>
              </a:rPr>
              <a:t> </a:t>
            </a:r>
            <a:r>
              <a:rPr lang="en-US" altLang="ja-JP" sz="1050" dirty="0" err="1">
                <a:latin typeface="Segoe UI Symbol" panose="020B0502040204020203" pitchFamily="34" charset="0"/>
                <a:ea typeface="Segoe UI Symbol" panose="020B0502040204020203" pitchFamily="34" charset="0"/>
              </a:rPr>
              <a:t>LoanDEAL</a:t>
            </a:r>
            <a:endParaRPr lang="en-US" altLang="ja-JP" sz="1050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="" xmlns:a16="http://schemas.microsoft.com/office/drawing/2014/main" id="{714A20CA-4228-4353-8090-86C375984A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187" y="241069"/>
            <a:ext cx="936105" cy="26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5202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D413DC2E-4F47-4853-80CA-BE9F1A43C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FBB1A4A4-48D1-4CA7-AF17-4905291408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2C42EC1F-47CA-4EEB-840A-B789FC3C19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95FBED0A-CC8E-4B65-B7F1-26FD1D64F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1728-D188-4E47-AF67-DB5627A44036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A25ADE1D-2247-45F6-9704-4DF88F9B2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743ABAAE-251D-4632-9701-7FE5F3481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5CF6-8D11-48BD-9E03-219ECCFA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1611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4C2D9DC-6F5C-4B8A-BC76-A2B893E21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882C34A7-47D6-4E7F-B22A-0AE70BD93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D09628A6-5931-4509-BF55-70347ACD9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1728-D188-4E47-AF67-DB5627A44036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1D46CE91-1075-43CF-B60D-79C9C5C33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326F5D0-6656-4C99-9A76-0E98F4468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5CF6-8D11-48BD-9E03-219ECCFA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174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AD663A19-9B05-4E42-9D70-AEF63BEA54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F717CF7C-0AEF-462B-93D2-73A41D427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C62BD1F6-1FD1-4404-B7A6-119B4B14B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1728-D188-4E47-AF67-DB5627A44036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4DC3C14E-AA15-4198-8AF9-4A5877A52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748ECC31-3E15-45C6-87C0-3C0180043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5CF6-8D11-48BD-9E03-219ECCFA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647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2B-4334-40D9-9A4D-D512BF10D96F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37AE-F3B7-4355-A495-DE953978F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1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2B-4334-40D9-9A4D-D512BF10D96F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37AE-F3B7-4355-A495-DE953978F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270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2B-4334-40D9-9A4D-D512BF10D96F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37AE-F3B7-4355-A495-DE953978F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14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2B-4334-40D9-9A4D-D512BF10D96F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37AE-F3B7-4355-A495-DE953978F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07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2B-4334-40D9-9A4D-D512BF10D96F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37AE-F3B7-4355-A495-DE953978F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16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2B-4334-40D9-9A4D-D512BF10D96F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37AE-F3B7-4355-A495-DE953978F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133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2B-4334-40D9-9A4D-D512BF10D96F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37AE-F3B7-4355-A495-DE953978F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54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4992B-4334-40D9-9A4D-D512BF10D96F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337AE-F3B7-4355-A495-DE953978F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67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BA69F3A7-ECDF-47C7-B1D9-844CDA4AF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D2662776-3966-4A70-85CB-9ECA684A5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AEBA76C-14A4-4B2C-924B-E9F07497EC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A1728-D188-4E47-AF67-DB5627A44036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FB467CAA-3F5D-473D-AAA9-E5407488F6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153324BB-158B-4489-85CF-06D608F577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25CF6-8D11-48BD-9E03-219ECCFA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52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正方形/長方形 196"/>
          <p:cNvSpPr/>
          <p:nvPr/>
        </p:nvSpPr>
        <p:spPr>
          <a:xfrm>
            <a:off x="471394" y="1438488"/>
            <a:ext cx="8175649" cy="293844"/>
          </a:xfrm>
          <a:prstGeom prst="rect">
            <a:avLst/>
          </a:prstGeom>
          <a:solidFill>
            <a:srgbClr val="35353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78797" y="162744"/>
            <a:ext cx="4012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chemeClr val="bg1"/>
                </a:solidFill>
                <a:latin typeface="+mn-ea"/>
              </a:rPr>
              <a:t>VMV </a:t>
            </a:r>
            <a:r>
              <a:rPr lang="ja-JP" altLang="en-US" sz="2800" dirty="0">
                <a:solidFill>
                  <a:schemeClr val="bg1"/>
                </a:solidFill>
                <a:latin typeface="+mn-ea"/>
              </a:rPr>
              <a:t>マトリクス</a:t>
            </a:r>
            <a:endParaRPr lang="en-US" altLang="ja-JP" sz="2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405375" y="1029839"/>
            <a:ext cx="2834964" cy="2854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rgbClr val="353535"/>
                </a:solidFill>
                <a:latin typeface="+mn-ea"/>
              </a:rPr>
              <a:t>個人</a:t>
            </a:r>
            <a:endParaRPr lang="en-US" altLang="ja-JP" sz="1200" b="1" dirty="0">
              <a:solidFill>
                <a:srgbClr val="353535"/>
              </a:solidFill>
              <a:latin typeface="+mn-ea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3142446" y="1029839"/>
            <a:ext cx="2834964" cy="2854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rgbClr val="353535"/>
                </a:solidFill>
                <a:latin typeface="+mn-ea"/>
              </a:rPr>
              <a:t>所属組織</a:t>
            </a:r>
            <a:endParaRPr lang="en-US" altLang="ja-JP" sz="1200" b="1" dirty="0">
              <a:solidFill>
                <a:srgbClr val="353535"/>
              </a:solidFill>
              <a:latin typeface="+mn-ea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5897281" y="1029839"/>
            <a:ext cx="2834964" cy="2854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rgbClr val="353535"/>
                </a:solidFill>
                <a:latin typeface="+mn-ea"/>
              </a:rPr>
              <a:t>会社</a:t>
            </a:r>
            <a:endParaRPr lang="en-US" altLang="ja-JP" sz="1200" b="1" dirty="0">
              <a:solidFill>
                <a:srgbClr val="353535"/>
              </a:solidFill>
              <a:latin typeface="+mn-ea"/>
            </a:endParaRPr>
          </a:p>
        </p:txBody>
      </p:sp>
      <p:sp>
        <p:nvSpPr>
          <p:cNvPr id="2" name="左右矢印 1"/>
          <p:cNvSpPr/>
          <p:nvPr/>
        </p:nvSpPr>
        <p:spPr>
          <a:xfrm>
            <a:off x="3018348" y="2282825"/>
            <a:ext cx="322939" cy="203853"/>
          </a:xfrm>
          <a:prstGeom prst="leftRightArrow">
            <a:avLst>
              <a:gd name="adj1" fmla="val 41710"/>
              <a:gd name="adj2" fmla="val 49666"/>
            </a:avLst>
          </a:prstGeom>
          <a:solidFill>
            <a:srgbClr val="35353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  <p:sp>
        <p:nvSpPr>
          <p:cNvPr id="140" name="正方形/長方形 139"/>
          <p:cNvSpPr/>
          <p:nvPr/>
        </p:nvSpPr>
        <p:spPr>
          <a:xfrm>
            <a:off x="471394" y="3037669"/>
            <a:ext cx="8175649" cy="293844"/>
          </a:xfrm>
          <a:prstGeom prst="rect">
            <a:avLst/>
          </a:prstGeom>
          <a:solidFill>
            <a:srgbClr val="35353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正方形/長方形 140"/>
          <p:cNvSpPr/>
          <p:nvPr/>
        </p:nvSpPr>
        <p:spPr>
          <a:xfrm>
            <a:off x="471394" y="4625419"/>
            <a:ext cx="8175649" cy="293844"/>
          </a:xfrm>
          <a:prstGeom prst="rect">
            <a:avLst/>
          </a:prstGeom>
          <a:solidFill>
            <a:srgbClr val="35353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テキスト ボックス 141">
            <a:extLst>
              <a:ext uri="{FF2B5EF4-FFF2-40B4-BE49-F238E27FC236}">
                <a16:creationId xmlns="" xmlns:a16="http://schemas.microsoft.com/office/drawing/2014/main" id="{A0629097-34D1-4463-A3CF-53BBD69C4E3B}"/>
              </a:ext>
            </a:extLst>
          </p:cNvPr>
          <p:cNvSpPr txBox="1"/>
          <p:nvPr/>
        </p:nvSpPr>
        <p:spPr>
          <a:xfrm>
            <a:off x="627958" y="1388712"/>
            <a:ext cx="2405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200" dirty="0">
                <a:solidFill>
                  <a:schemeClr val="bg1"/>
                </a:solidFill>
                <a:latin typeface="+mn-ea"/>
              </a:rPr>
              <a:t>Value</a:t>
            </a:r>
            <a:r>
              <a:rPr lang="ja-JP" altLang="en-US" sz="1200" dirty="0">
                <a:solidFill>
                  <a:schemeClr val="bg1"/>
                </a:solidFill>
                <a:latin typeface="+mn-ea"/>
              </a:rPr>
              <a:t>（価値観・信念）</a:t>
            </a:r>
            <a:endParaRPr lang="en-US" altLang="ja-JP" sz="12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586146" y="2985912"/>
            <a:ext cx="2489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200" dirty="0">
                <a:solidFill>
                  <a:schemeClr val="bg1"/>
                </a:solidFill>
                <a:latin typeface="+mn-ea"/>
              </a:rPr>
              <a:t>Mission</a:t>
            </a:r>
            <a:r>
              <a:rPr lang="ja-JP" altLang="en-US" sz="1200" dirty="0">
                <a:solidFill>
                  <a:schemeClr val="bg1"/>
                </a:solidFill>
                <a:latin typeface="+mn-ea"/>
              </a:rPr>
              <a:t>（取り組むこと）</a:t>
            </a:r>
            <a:endParaRPr lang="en-US" altLang="ja-JP" sz="12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4" name="テキスト ボックス 143">
            <a:extLst>
              <a:ext uri="{FF2B5EF4-FFF2-40B4-BE49-F238E27FC236}">
                <a16:creationId xmlns="" xmlns:a16="http://schemas.microsoft.com/office/drawing/2014/main" id="{4B198BEF-E15B-4BD6-AE02-96322FFEE5EF}"/>
              </a:ext>
            </a:extLst>
          </p:cNvPr>
          <p:cNvSpPr txBox="1"/>
          <p:nvPr/>
        </p:nvSpPr>
        <p:spPr>
          <a:xfrm>
            <a:off x="552482" y="4572791"/>
            <a:ext cx="2556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200" dirty="0">
                <a:solidFill>
                  <a:schemeClr val="bg1"/>
                </a:solidFill>
                <a:latin typeface="+mn-ea"/>
              </a:rPr>
              <a:t>Vision</a:t>
            </a:r>
            <a:r>
              <a:rPr lang="ja-JP" altLang="en-US" sz="1200" dirty="0">
                <a:solidFill>
                  <a:schemeClr val="bg1"/>
                </a:solidFill>
                <a:latin typeface="+mn-ea"/>
              </a:rPr>
              <a:t>（実現したい姿）</a:t>
            </a:r>
            <a:endParaRPr lang="en-US" altLang="ja-JP" sz="12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5" name="正方形/長方形 144"/>
          <p:cNvSpPr/>
          <p:nvPr/>
        </p:nvSpPr>
        <p:spPr>
          <a:xfrm>
            <a:off x="471394" y="1438488"/>
            <a:ext cx="8175649" cy="4830190"/>
          </a:xfrm>
          <a:prstGeom prst="rect">
            <a:avLst/>
          </a:prstGeom>
          <a:noFill/>
          <a:ln w="12700">
            <a:solidFill>
              <a:srgbClr val="3535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3178230" y="1438488"/>
            <a:ext cx="0" cy="4830190"/>
          </a:xfrm>
          <a:prstGeom prst="line">
            <a:avLst/>
          </a:prstGeom>
          <a:ln w="3175">
            <a:solidFill>
              <a:srgbClr val="35353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コネクタ 197"/>
          <p:cNvCxnSpPr/>
          <p:nvPr/>
        </p:nvCxnSpPr>
        <p:spPr>
          <a:xfrm>
            <a:off x="5982379" y="1447558"/>
            <a:ext cx="0" cy="4830190"/>
          </a:xfrm>
          <a:prstGeom prst="line">
            <a:avLst/>
          </a:prstGeom>
          <a:ln w="3175">
            <a:solidFill>
              <a:srgbClr val="35353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左右矢印 198"/>
          <p:cNvSpPr/>
          <p:nvPr/>
        </p:nvSpPr>
        <p:spPr>
          <a:xfrm>
            <a:off x="5820909" y="2282825"/>
            <a:ext cx="322939" cy="203853"/>
          </a:xfrm>
          <a:prstGeom prst="leftRightArrow">
            <a:avLst>
              <a:gd name="adj1" fmla="val 41710"/>
              <a:gd name="adj2" fmla="val 49666"/>
            </a:avLst>
          </a:prstGeom>
          <a:solidFill>
            <a:srgbClr val="35353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  <p:sp>
        <p:nvSpPr>
          <p:cNvPr id="200" name="左右矢印 199"/>
          <p:cNvSpPr/>
          <p:nvPr/>
        </p:nvSpPr>
        <p:spPr>
          <a:xfrm>
            <a:off x="3018348" y="3877584"/>
            <a:ext cx="322939" cy="203853"/>
          </a:xfrm>
          <a:prstGeom prst="leftRightArrow">
            <a:avLst>
              <a:gd name="adj1" fmla="val 41710"/>
              <a:gd name="adj2" fmla="val 49666"/>
            </a:avLst>
          </a:prstGeom>
          <a:solidFill>
            <a:srgbClr val="35353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  <p:sp>
        <p:nvSpPr>
          <p:cNvPr id="201" name="左右矢印 200"/>
          <p:cNvSpPr/>
          <p:nvPr/>
        </p:nvSpPr>
        <p:spPr>
          <a:xfrm>
            <a:off x="5820909" y="3877584"/>
            <a:ext cx="322939" cy="203853"/>
          </a:xfrm>
          <a:prstGeom prst="leftRightArrow">
            <a:avLst>
              <a:gd name="adj1" fmla="val 41710"/>
              <a:gd name="adj2" fmla="val 49666"/>
            </a:avLst>
          </a:prstGeom>
          <a:solidFill>
            <a:srgbClr val="35353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  <p:sp>
        <p:nvSpPr>
          <p:cNvPr id="202" name="左右矢印 201"/>
          <p:cNvSpPr/>
          <p:nvPr/>
        </p:nvSpPr>
        <p:spPr>
          <a:xfrm>
            <a:off x="3026646" y="5472191"/>
            <a:ext cx="322939" cy="203853"/>
          </a:xfrm>
          <a:prstGeom prst="leftRightArrow">
            <a:avLst>
              <a:gd name="adj1" fmla="val 41710"/>
              <a:gd name="adj2" fmla="val 49666"/>
            </a:avLst>
          </a:prstGeom>
          <a:solidFill>
            <a:srgbClr val="35353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  <p:sp>
        <p:nvSpPr>
          <p:cNvPr id="203" name="左右矢印 202"/>
          <p:cNvSpPr/>
          <p:nvPr/>
        </p:nvSpPr>
        <p:spPr>
          <a:xfrm>
            <a:off x="5829207" y="5472191"/>
            <a:ext cx="322939" cy="203853"/>
          </a:xfrm>
          <a:prstGeom prst="leftRightArrow">
            <a:avLst>
              <a:gd name="adj1" fmla="val 41710"/>
              <a:gd name="adj2" fmla="val 49666"/>
            </a:avLst>
          </a:prstGeom>
          <a:solidFill>
            <a:srgbClr val="35353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  <p:sp>
        <p:nvSpPr>
          <p:cNvPr id="27" name="テキスト ボックス 26">
            <a:extLst>
              <a:ext uri="{FF2B5EF4-FFF2-40B4-BE49-F238E27FC236}">
                <a16:creationId xmlns="" xmlns:a16="http://schemas.microsoft.com/office/drawing/2014/main" id="{6D96764E-181B-4CB8-A595-6AC8AEC45F4C}"/>
              </a:ext>
            </a:extLst>
          </p:cNvPr>
          <p:cNvSpPr txBox="1"/>
          <p:nvPr/>
        </p:nvSpPr>
        <p:spPr>
          <a:xfrm>
            <a:off x="571921" y="4968401"/>
            <a:ext cx="249761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50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WHAT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="" xmlns:a16="http://schemas.microsoft.com/office/drawing/2014/main" id="{C9B07434-55E2-4629-A47F-7E7EC98185E5}"/>
              </a:ext>
            </a:extLst>
          </p:cNvPr>
          <p:cNvSpPr txBox="1"/>
          <p:nvPr/>
        </p:nvSpPr>
        <p:spPr>
          <a:xfrm>
            <a:off x="321664" y="1763925"/>
            <a:ext cx="299812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50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WHY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="" xmlns:a16="http://schemas.microsoft.com/office/drawing/2014/main" id="{E7158464-B079-44D2-9789-C800C450690E}"/>
              </a:ext>
            </a:extLst>
          </p:cNvPr>
          <p:cNvSpPr txBox="1"/>
          <p:nvPr/>
        </p:nvSpPr>
        <p:spPr>
          <a:xfrm>
            <a:off x="428555" y="3349706"/>
            <a:ext cx="278434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50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HOW</a:t>
            </a:r>
          </a:p>
        </p:txBody>
      </p:sp>
    </p:spTree>
    <p:extLst>
      <p:ext uri="{BB962C8B-B14F-4D97-AF65-F5344CB8AC3E}">
        <p14:creationId xmlns:p14="http://schemas.microsoft.com/office/powerpoint/2010/main" val="100062009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1050352" y="2732279"/>
            <a:ext cx="0" cy="3365241"/>
          </a:xfrm>
          <a:prstGeom prst="line">
            <a:avLst/>
          </a:prstGeom>
          <a:ln w="19050">
            <a:solidFill>
              <a:srgbClr val="353535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>
            <a:cxnSpLocks/>
          </p:cNvCxnSpPr>
          <p:nvPr/>
        </p:nvCxnSpPr>
        <p:spPr>
          <a:xfrm>
            <a:off x="1058772" y="6096345"/>
            <a:ext cx="4208368" cy="0"/>
          </a:xfrm>
          <a:prstGeom prst="straightConnector1">
            <a:avLst/>
          </a:prstGeom>
          <a:ln w="19050">
            <a:solidFill>
              <a:srgbClr val="353535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278797" y="162744"/>
            <a:ext cx="4012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chemeClr val="bg1"/>
                </a:solidFill>
                <a:latin typeface="+mn-ea"/>
              </a:rPr>
              <a:t>VMV </a:t>
            </a:r>
            <a:r>
              <a:rPr lang="ja-JP" altLang="en-US" sz="2800" dirty="0">
                <a:solidFill>
                  <a:schemeClr val="bg1"/>
                </a:solidFill>
                <a:latin typeface="+mn-ea"/>
              </a:rPr>
              <a:t>ストーリー</a:t>
            </a:r>
            <a:endParaRPr lang="en-US" altLang="ja-JP" sz="2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4883" y="2702757"/>
            <a:ext cx="369332" cy="7627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b="1" dirty="0">
                <a:latin typeface="+mn-ea"/>
              </a:rPr>
              <a:t>自分の軸</a:t>
            </a:r>
            <a:endParaRPr kumimoji="1" lang="ja-JP" altLang="en-US" b="1" dirty="0"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40093" y="3465555"/>
            <a:ext cx="457200" cy="2631965"/>
          </a:xfrm>
          <a:prstGeom prst="rect">
            <a:avLst/>
          </a:prstGeom>
          <a:noFill/>
          <a:ln w="3175">
            <a:solidFill>
              <a:srgbClr val="3535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440093" y="1587694"/>
            <a:ext cx="4827047" cy="818782"/>
          </a:xfrm>
          <a:prstGeom prst="rect">
            <a:avLst/>
          </a:prstGeom>
          <a:noFill/>
          <a:ln w="3175">
            <a:solidFill>
              <a:srgbClr val="3535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93205" y="1207648"/>
            <a:ext cx="1015827" cy="343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200" b="1" dirty="0">
                <a:latin typeface="+mn-ea"/>
              </a:rPr>
              <a:t>TOPICS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="" xmlns:a16="http://schemas.microsoft.com/office/drawing/2014/main" id="{6D96764E-181B-4CB8-A595-6AC8AEC45F4C}"/>
              </a:ext>
            </a:extLst>
          </p:cNvPr>
          <p:cNvSpPr txBox="1"/>
          <p:nvPr/>
        </p:nvSpPr>
        <p:spPr>
          <a:xfrm>
            <a:off x="5878341" y="4861717"/>
            <a:ext cx="249761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50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WHAT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="" xmlns:a16="http://schemas.microsoft.com/office/drawing/2014/main" id="{C9B07434-55E2-4629-A47F-7E7EC98185E5}"/>
              </a:ext>
            </a:extLst>
          </p:cNvPr>
          <p:cNvSpPr txBox="1"/>
          <p:nvPr/>
        </p:nvSpPr>
        <p:spPr>
          <a:xfrm>
            <a:off x="5628084" y="1647715"/>
            <a:ext cx="299812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50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WHY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="" xmlns:a16="http://schemas.microsoft.com/office/drawing/2014/main" id="{E7158464-B079-44D2-9789-C800C450690E}"/>
              </a:ext>
            </a:extLst>
          </p:cNvPr>
          <p:cNvSpPr txBox="1"/>
          <p:nvPr/>
        </p:nvSpPr>
        <p:spPr>
          <a:xfrm>
            <a:off x="5734975" y="3219207"/>
            <a:ext cx="278434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50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HOW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5617356" y="1335486"/>
            <a:ext cx="3019584" cy="293844"/>
          </a:xfrm>
          <a:prstGeom prst="rect">
            <a:avLst/>
          </a:prstGeom>
          <a:solidFill>
            <a:srgbClr val="35353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5622301" y="2934667"/>
            <a:ext cx="3009694" cy="293844"/>
          </a:xfrm>
          <a:prstGeom prst="rect">
            <a:avLst/>
          </a:prstGeom>
          <a:solidFill>
            <a:srgbClr val="35353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5622301" y="4522417"/>
            <a:ext cx="3009694" cy="293844"/>
          </a:xfrm>
          <a:prstGeom prst="rect">
            <a:avLst/>
          </a:prstGeom>
          <a:solidFill>
            <a:srgbClr val="35353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="" xmlns:a16="http://schemas.microsoft.com/office/drawing/2014/main" id="{A0629097-34D1-4463-A3CF-53BBD69C4E3B}"/>
              </a:ext>
            </a:extLst>
          </p:cNvPr>
          <p:cNvSpPr txBox="1"/>
          <p:nvPr/>
        </p:nvSpPr>
        <p:spPr>
          <a:xfrm>
            <a:off x="5924297" y="1285710"/>
            <a:ext cx="2405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200" dirty="0">
                <a:solidFill>
                  <a:schemeClr val="bg1"/>
                </a:solidFill>
                <a:latin typeface="+mn-ea"/>
              </a:rPr>
              <a:t>Value</a:t>
            </a:r>
            <a:r>
              <a:rPr lang="ja-JP" altLang="en-US" sz="1200" dirty="0">
                <a:solidFill>
                  <a:schemeClr val="bg1"/>
                </a:solidFill>
                <a:latin typeface="+mn-ea"/>
              </a:rPr>
              <a:t>（価値観・信念）</a:t>
            </a:r>
            <a:endParaRPr lang="en-US" altLang="ja-JP" sz="12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882485" y="2882910"/>
            <a:ext cx="2489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200" dirty="0">
                <a:solidFill>
                  <a:schemeClr val="bg1"/>
                </a:solidFill>
                <a:latin typeface="+mn-ea"/>
              </a:rPr>
              <a:t>Mission</a:t>
            </a:r>
            <a:r>
              <a:rPr lang="ja-JP" altLang="en-US" sz="1200" dirty="0" smtClean="0">
                <a:solidFill>
                  <a:schemeClr val="bg1"/>
                </a:solidFill>
                <a:latin typeface="+mn-ea"/>
              </a:rPr>
              <a:t>（取り組むこと）</a:t>
            </a:r>
            <a:endParaRPr lang="en-US" altLang="ja-JP" sz="12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="" xmlns:a16="http://schemas.microsoft.com/office/drawing/2014/main" id="{4B198BEF-E15B-4BD6-AE02-96322FFEE5EF}"/>
              </a:ext>
            </a:extLst>
          </p:cNvPr>
          <p:cNvSpPr txBox="1"/>
          <p:nvPr/>
        </p:nvSpPr>
        <p:spPr>
          <a:xfrm>
            <a:off x="5848821" y="4469789"/>
            <a:ext cx="2556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200" dirty="0">
                <a:solidFill>
                  <a:schemeClr val="bg1"/>
                </a:solidFill>
                <a:latin typeface="+mn-ea"/>
              </a:rPr>
              <a:t>Vision</a:t>
            </a:r>
            <a:r>
              <a:rPr lang="ja-JP" altLang="en-US" sz="1200" dirty="0" smtClean="0">
                <a:solidFill>
                  <a:schemeClr val="bg1"/>
                </a:solidFill>
                <a:latin typeface="+mn-ea"/>
              </a:rPr>
              <a:t>（実現したい姿）</a:t>
            </a:r>
            <a:endParaRPr lang="en-US" altLang="ja-JP" sz="12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5622301" y="1629330"/>
            <a:ext cx="3009694" cy="4536346"/>
          </a:xfrm>
          <a:prstGeom prst="rect">
            <a:avLst/>
          </a:prstGeom>
          <a:noFill/>
          <a:ln w="12700">
            <a:solidFill>
              <a:srgbClr val="3535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9" name="直線コネクタ 68"/>
          <p:cNvCxnSpPr/>
          <p:nvPr/>
        </p:nvCxnSpPr>
        <p:spPr>
          <a:xfrm>
            <a:off x="2053590" y="1587694"/>
            <a:ext cx="0" cy="827926"/>
          </a:xfrm>
          <a:prstGeom prst="line">
            <a:avLst/>
          </a:prstGeom>
          <a:ln w="3175">
            <a:solidFill>
              <a:srgbClr val="3535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3672840" y="1587694"/>
            <a:ext cx="0" cy="827926"/>
          </a:xfrm>
          <a:prstGeom prst="line">
            <a:avLst/>
          </a:prstGeom>
          <a:ln w="3175">
            <a:solidFill>
              <a:srgbClr val="3535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="" xmlns:a16="http://schemas.microsoft.com/office/drawing/2014/main" id="{C9B07434-55E2-4629-A47F-7E7EC98185E5}"/>
              </a:ext>
            </a:extLst>
          </p:cNvPr>
          <p:cNvSpPr txBox="1"/>
          <p:nvPr/>
        </p:nvSpPr>
        <p:spPr>
          <a:xfrm>
            <a:off x="559984" y="1475494"/>
            <a:ext cx="1345713" cy="927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40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1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="" xmlns:a16="http://schemas.microsoft.com/office/drawing/2014/main" id="{C9B07434-55E2-4629-A47F-7E7EC98185E5}"/>
              </a:ext>
            </a:extLst>
          </p:cNvPr>
          <p:cNvSpPr txBox="1"/>
          <p:nvPr/>
        </p:nvSpPr>
        <p:spPr>
          <a:xfrm>
            <a:off x="2188759" y="1475494"/>
            <a:ext cx="1345713" cy="927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40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2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="" xmlns:a16="http://schemas.microsoft.com/office/drawing/2014/main" id="{C9B07434-55E2-4629-A47F-7E7EC98185E5}"/>
              </a:ext>
            </a:extLst>
          </p:cNvPr>
          <p:cNvSpPr txBox="1"/>
          <p:nvPr/>
        </p:nvSpPr>
        <p:spPr>
          <a:xfrm>
            <a:off x="3817533" y="1475494"/>
            <a:ext cx="1345713" cy="927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40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3</a:t>
            </a:r>
          </a:p>
        </p:txBody>
      </p:sp>
      <p:sp>
        <p:nvSpPr>
          <p:cNvPr id="25" name="左右矢印 24"/>
          <p:cNvSpPr/>
          <p:nvPr/>
        </p:nvSpPr>
        <p:spPr>
          <a:xfrm>
            <a:off x="5267530" y="3795576"/>
            <a:ext cx="322939" cy="203853"/>
          </a:xfrm>
          <a:prstGeom prst="leftRightArrow">
            <a:avLst>
              <a:gd name="adj1" fmla="val 41710"/>
              <a:gd name="adj2" fmla="val 49666"/>
            </a:avLst>
          </a:prstGeom>
          <a:solidFill>
            <a:srgbClr val="35353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</p:spTree>
    <p:extLst>
      <p:ext uri="{BB962C8B-B14F-4D97-AF65-F5344CB8AC3E}">
        <p14:creationId xmlns:p14="http://schemas.microsoft.com/office/powerpoint/2010/main" val="25130108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</Words>
  <Application>Microsoft Macintosh PowerPoint</Application>
  <PresentationFormat>画面に合わせる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Calibri</vt:lpstr>
      <vt:lpstr>Calibri Light</vt:lpstr>
      <vt:lpstr>Segoe UI Symbol</vt:lpstr>
      <vt:lpstr>游ゴシック</vt:lpstr>
      <vt:lpstr>游ゴシック Light</vt:lpstr>
      <vt:lpstr>Arial</vt:lpstr>
      <vt:lpstr>Office 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2020-01-07T01:43:47Z</dcterms:created>
  <dcterms:modified xsi:type="dcterms:W3CDTF">2020-01-07T05:10:55Z</dcterms:modified>
</cp:coreProperties>
</file>