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2" r:id="rId2"/>
  </p:sldMasterIdLst>
  <p:notesMasterIdLst>
    <p:notesMasterId r:id="rId7"/>
  </p:notesMasterIdLst>
  <p:sldIdLst>
    <p:sldId id="256" r:id="rId3"/>
    <p:sldId id="399" r:id="rId4"/>
    <p:sldId id="400" r:id="rId5"/>
    <p:sldId id="259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3" roundtripDataSignature="AMtx7min/Lk1pg8exMxx/SKQOLaMStwJ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8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14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44" Type="http://schemas.openxmlformats.org/officeDocument/2006/relationships/presProps" Target="presProps.xml"/><Relationship Id="rId5" Type="http://schemas.openxmlformats.org/officeDocument/2006/relationships/slide" Target="slides/slide3.xml"/><Relationship Id="rId143" Type="http://customschemas.google.com/relationships/presentationmetadata" Target="metadata"/><Relationship Id="rId4" Type="http://schemas.openxmlformats.org/officeDocument/2006/relationships/slide" Target="slides/slide2.xml"/><Relationship Id="rId14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ja-JP" alt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Yu Gothic" panose="020B0400000000000000" pitchFamily="34" charset="-128"/>
        <a:ea typeface="Yu Gothic" panose="020B0400000000000000" pitchFamily="34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0" name="Google Shape;2810;p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1413"/>
            <a:ext cx="5492750" cy="3089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1" name="Google Shape;2811;p131:notes"/>
          <p:cNvSpPr txBox="1">
            <a:spLocks noGrp="1"/>
          </p:cNvSpPr>
          <p:nvPr>
            <p:ph type="body" idx="1"/>
          </p:nvPr>
        </p:nvSpPr>
        <p:spPr>
          <a:xfrm>
            <a:off x="685586" y="4400264"/>
            <a:ext cx="5486700" cy="36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812" name="Google Shape;2812;p131:notes"/>
          <p:cNvSpPr txBox="1">
            <a:spLocks noGrp="1"/>
          </p:cNvSpPr>
          <p:nvPr>
            <p:ph type="sldNum" idx="12"/>
          </p:nvPr>
        </p:nvSpPr>
        <p:spPr>
          <a:xfrm>
            <a:off x="3884252" y="8684610"/>
            <a:ext cx="2972700" cy="4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3599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1413"/>
            <a:ext cx="5492750" cy="3089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0" name="Google Shape;1850;p85:notes"/>
          <p:cNvSpPr txBox="1">
            <a:spLocks noGrp="1"/>
          </p:cNvSpPr>
          <p:nvPr>
            <p:ph type="body" idx="1"/>
          </p:nvPr>
        </p:nvSpPr>
        <p:spPr>
          <a:xfrm>
            <a:off x="685586" y="4400264"/>
            <a:ext cx="5486700" cy="36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51" name="Google Shape;1851;p85:notes"/>
          <p:cNvSpPr txBox="1">
            <a:spLocks noGrp="1"/>
          </p:cNvSpPr>
          <p:nvPr>
            <p:ph type="sldNum" idx="12"/>
          </p:nvPr>
        </p:nvSpPr>
        <p:spPr>
          <a:xfrm>
            <a:off x="3884252" y="8684610"/>
            <a:ext cx="2972700" cy="4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457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1413"/>
            <a:ext cx="5492750" cy="3089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4:notes"/>
          <p:cNvSpPr txBox="1">
            <a:spLocks noGrp="1"/>
          </p:cNvSpPr>
          <p:nvPr>
            <p:ph type="body" idx="1"/>
          </p:nvPr>
        </p:nvSpPr>
        <p:spPr>
          <a:xfrm>
            <a:off x="685586" y="4400264"/>
            <a:ext cx="5486700" cy="36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70" name="Google Shape;170;p4:notes"/>
          <p:cNvSpPr txBox="1">
            <a:spLocks noGrp="1"/>
          </p:cNvSpPr>
          <p:nvPr>
            <p:ph type="sldNum" idx="12"/>
          </p:nvPr>
        </p:nvSpPr>
        <p:spPr>
          <a:xfrm>
            <a:off x="3884252" y="8684610"/>
            <a:ext cx="2972700" cy="4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50" tIns="45225" rIns="90450" bIns="45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4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1_タイトルとコンテンツ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0"/>
          <p:cNvSpPr txBox="1"/>
          <p:nvPr/>
        </p:nvSpPr>
        <p:spPr>
          <a:xfrm>
            <a:off x="5166000" y="6523091"/>
            <a:ext cx="1860000" cy="2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7"/>
              <a:buFont typeface="Quattrocento Sans"/>
              <a:buNone/>
            </a:pPr>
            <a:r>
              <a:rPr lang="ja-JP" sz="1067" b="0" i="0" u="none" strike="noStrike" cap="none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LoanDEAL / confidential</a:t>
            </a:r>
            <a:endParaRPr sz="2400" b="0" i="0" u="none" strike="noStrike" cap="none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sp>
        <p:nvSpPr>
          <p:cNvPr id="17" name="Google Shape;17;p140"/>
          <p:cNvSpPr txBox="1"/>
          <p:nvPr/>
        </p:nvSpPr>
        <p:spPr>
          <a:xfrm>
            <a:off x="8846773" y="6448251"/>
            <a:ext cx="2972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600"/>
              <a:buFont typeface="Calibri"/>
              <a:buNone/>
            </a:pPr>
            <a:fld id="{00000000-1234-1234-1234-123412341234}" type="slidenum">
              <a:rPr lang="ja-JP" sz="1600" b="0" i="0" u="none" strike="noStrike" cap="non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 b="0" i="0" u="none" strike="noStrike" cap="none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40"/>
          <p:cNvSpPr/>
          <p:nvPr/>
        </p:nvSpPr>
        <p:spPr>
          <a:xfrm rot="10800000" flipH="1">
            <a:off x="5208" y="430196"/>
            <a:ext cx="12186800" cy="27600"/>
          </a:xfrm>
          <a:prstGeom prst="rect">
            <a:avLst/>
          </a:prstGeom>
          <a:solidFill>
            <a:srgbClr val="E4F0E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</a:pPr>
            <a:endParaRPr sz="2133" b="0" i="0" u="none" strike="noStrike" cap="none">
              <a:solidFill>
                <a:srgbClr val="4D4D4D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9" name="Google Shape;19;p1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17213" y="121598"/>
            <a:ext cx="758612" cy="216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140"/>
          <p:cNvCxnSpPr/>
          <p:nvPr/>
        </p:nvCxnSpPr>
        <p:spPr>
          <a:xfrm>
            <a:off x="0" y="430071"/>
            <a:ext cx="12186800" cy="0"/>
          </a:xfrm>
          <a:prstGeom prst="straightConnector1">
            <a:avLst/>
          </a:prstGeom>
          <a:noFill/>
          <a:ln w="9525" cap="flat" cmpd="sng">
            <a:solidFill>
              <a:srgbClr val="BAD0C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4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4" name="Google Shape;74;p14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75" name="Google Shape;75;p1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76" name="Google Shape;76;p1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77" name="Google Shape;77;p1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0" name="Google Shape;80;p15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1" name="Google Shape;81;p1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82" name="Google Shape;82;p1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83" name="Google Shape;83;p1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6" name="Google Shape;86;p15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7" name="Google Shape;87;p1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88" name="Google Shape;88;p1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89" name="Google Shape;89;p1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5829A-AE57-144F-9259-D3853DAAE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BAE370-FCC8-1648-804F-27709F93D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DBBC78-6CE0-9546-8D3F-DAD6E79C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C852ED-9404-674A-9061-9FD7BFF6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ADD4D6-31F1-114E-8043-FC775B242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CE16F4-EBE4-8843-B51D-73B054B74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AA4962-A846-664D-8FF5-9C6CE03B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4CBF59-4CCA-5E4C-B814-159EF0FC9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6B40DA-A935-044A-9F08-D5683697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C3C581-99C8-0944-B655-286EE7CF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2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109FA-C8B7-2B43-AA20-669805171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EB7AC9-63DD-0B4D-A471-62553D690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2E9415-28DA-A744-9BB6-7E0AED43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7724A0-ED7F-CD4A-9B3A-C4705CF6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B56712-8DBA-9343-97D7-206ACFDE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1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35EFB-9387-8E42-B78B-1FC83337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08259F-58C9-1A45-A5EA-FFDFC9EAF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6C413D-26A8-D949-BD8A-E7E13B439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3BD545-30A9-6745-ADC5-C6C988343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E15714-8E3E-8B47-B9A6-B7B7EC0E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650439-A33A-D04D-BB22-28DBB79F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557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BEA51-0EC7-344D-B1E7-99D9ADC1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179896-B29A-6141-A929-28DED03A5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6650CD-E4DC-0248-9B1A-F975E3AFB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CAC072-3945-FF45-8F25-D2A851252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9DD6F8-BD7D-3243-81C8-5F3FDF862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3AAADC-88F3-7247-92A8-8C44FE70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485828-2636-8A48-AA94-4E5D00A6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98B282-34AA-914F-A293-29B47002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828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F2CF85-7FC1-8043-B558-180570EEE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FBE272-7FF8-1B49-A522-A3868D95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33868B-D58D-F94F-91A2-2BF243C8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A3D1DE-20A8-4744-9824-8A2BF9C0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0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6C4142-5444-F746-835F-C6D19E291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33CF70-3D95-2E4B-99E0-E066BCC91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41DCD5-ECFD-324F-8975-2B5B0021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26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23" name="Google Shape;23;p1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7"/>
              <a:buFont typeface="Quattrocento Sans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 sz="1200" b="0" i="0" u="none" strike="noStrike" cap="none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</a:t>
            </a:r>
            <a:r>
              <a:rPr lang="en" altLang="ja-JP" sz="1200" b="0" i="0" u="none" strike="noStrike" cap="none" dirty="0" err="1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LoanDEAL</a:t>
            </a:r>
            <a:r>
              <a:rPr lang="en" altLang="ja-JP" sz="1200" b="0" i="0" u="none" strike="noStrike" cap="none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/ confidential</a:t>
            </a:r>
            <a:endParaRPr lang="en" altLang="ja-JP" sz="2800" b="0" i="0" u="none" strike="noStrike" cap="none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sp>
        <p:nvSpPr>
          <p:cNvPr id="24" name="Google Shape;24;p1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457DE-1A8E-274B-9EAC-B7D82EF03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F3B71A-FCD9-1848-AEFA-61A7CCDE7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074408-D6FD-2A41-8F50-DEE86EEDF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59D6-8A38-524A-A5B9-47D78523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764B71-3D79-FC43-8D8D-50476A13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40BD28-0098-7241-9902-978BFD70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789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6CA9DC-7D46-0646-A36B-AAEC346D3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4DAB05-F1F2-714E-9D7E-F85440B07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0D690A-A5C9-A34F-8E1C-EAFFDEA6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8407A9-6FC2-8C45-BF91-173D9710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848BA0-58E5-0B4F-88CF-A3D70867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6D4D35-D804-F94E-AFB9-3E1AFE71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895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2ACE5-5CFA-5345-BA53-23BA7826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BA001-A109-C141-99BF-23B3A5477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5E375A-6395-7F44-8F1D-9C8CEE93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0BFEA-80C6-384B-931A-0AEA4893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5BC9F0-140D-0740-8E5C-206C2A71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484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EABE87-B380-8344-8C6C-890DB62ED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2CD79A-35B5-3540-9127-B82B0BE63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A47694-F451-1043-A1A1-D20D7AE83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8CB1C8-576A-9942-B8F2-394CEF75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24E97-609B-4147-9369-00598DFB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1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2A13F-4C56-3247-9E28-E3183468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0CED3E-12ED-8541-A1A1-EF34E42107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C48492-4FEA-A644-A961-6682E4CEA5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" altLang="ja-JP" sz="120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LoanDEAL / confidential</a:t>
            </a:r>
            <a:endParaRPr lang="en" altLang="ja-JP" sz="2800" dirty="0">
              <a:solidFill>
                <a:schemeClr val="dk1"/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48C707-B311-FD41-9FF6-6D21C124D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0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4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34" name="Google Shape;34;p1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35" name="Google Shape;35;p1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</a:t>
            </a:r>
            <a:r>
              <a:rPr lang="en" altLang="ja-JP" sz="1200" dirty="0" err="1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LoanDEAL</a:t>
            </a:r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/ confidential</a:t>
            </a:r>
            <a:endParaRPr lang="en" altLang="ja-JP" sz="2800" dirty="0">
              <a:solidFill>
                <a:schemeClr val="dk1"/>
              </a:solidFill>
            </a:endParaRPr>
          </a:p>
        </p:txBody>
      </p:sp>
      <p:sp>
        <p:nvSpPr>
          <p:cNvPr id="36" name="Google Shape;36;p1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4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 b="0" i="0">
                <a:solidFill>
                  <a:srgbClr val="888888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40" name="Google Shape;40;p1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41" name="Google Shape;41;p1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</a:t>
            </a:r>
            <a:r>
              <a:rPr lang="en" altLang="ja-JP" sz="1200" dirty="0" err="1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LoanDEAL</a:t>
            </a:r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/ confidential</a:t>
            </a:r>
            <a:endParaRPr lang="en" altLang="ja-JP" sz="2800" dirty="0">
              <a:solidFill>
                <a:schemeClr val="dk1"/>
              </a:solidFill>
            </a:endParaRPr>
          </a:p>
        </p:txBody>
      </p:sp>
      <p:sp>
        <p:nvSpPr>
          <p:cNvPr id="42" name="Google Shape;42;p1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1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1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7" name="Google Shape;47;p1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48" name="Google Shape;48;p1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</a:t>
            </a:r>
            <a:r>
              <a:rPr lang="en" altLang="ja-JP" sz="1200" dirty="0" err="1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LoanDEAL</a:t>
            </a:r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/ confidential</a:t>
            </a:r>
            <a:endParaRPr lang="en" altLang="ja-JP" sz="2800" dirty="0">
              <a:solidFill>
                <a:schemeClr val="dk1"/>
              </a:solidFill>
            </a:endParaRPr>
          </a:p>
        </p:txBody>
      </p:sp>
      <p:sp>
        <p:nvSpPr>
          <p:cNvPr id="49" name="Google Shape;49;p1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4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53" name="Google Shape;53;p14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4" name="Google Shape;54;p14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55" name="Google Shape;55;p1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6" name="Google Shape;56;p1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57" name="Google Shape;57;p1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58" name="Google Shape;58;p1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1" name="Google Shape;61;p1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62" name="Google Shape;62;p1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63" name="Google Shape;63;p1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 dirty="0"/>
          </a:p>
        </p:txBody>
      </p:sp>
      <p:sp>
        <p:nvSpPr>
          <p:cNvPr id="67" name="Google Shape;67;p1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68" name="Google Shape;68;p1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69" name="Google Shape;69;p1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" altLang="ja-JP"/>
              <a:t>© LoanDEAL / confidential</a:t>
            </a:r>
            <a:endParaRPr lang="ja-JP" altLang="en-US"/>
          </a:p>
        </p:txBody>
      </p:sp>
      <p:sp>
        <p:nvSpPr>
          <p:cNvPr id="70" name="Google Shape;70;p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Google Shape;12;p1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13" name="Google Shape;13;p1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</a:t>
            </a:r>
            <a:r>
              <a:rPr lang="en" altLang="ja-JP" sz="1200" dirty="0" err="1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LoanDEAL</a:t>
            </a:r>
            <a:r>
              <a:rPr lang="en" altLang="ja-JP" sz="1200" dirty="0">
                <a:solidFill>
                  <a:srgbClr val="BFBFB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/ confidential</a:t>
            </a:r>
            <a:endParaRPr lang="en" altLang="ja-JP" sz="2800" dirty="0">
              <a:solidFill>
                <a:schemeClr val="dk1"/>
              </a:solidFill>
            </a:endParaRPr>
          </a:p>
        </p:txBody>
      </p:sp>
      <p:sp>
        <p:nvSpPr>
          <p:cNvPr id="14" name="Google Shape;14;p1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7" name="Google Shape;16;p140">
            <a:extLst>
              <a:ext uri="{FF2B5EF4-FFF2-40B4-BE49-F238E27FC236}">
                <a16:creationId xmlns:a16="http://schemas.microsoft.com/office/drawing/2014/main" id="{646A1CE4-E877-1E44-A264-8A0C920D7F19}"/>
              </a:ext>
            </a:extLst>
          </p:cNvPr>
          <p:cNvSpPr txBox="1"/>
          <p:nvPr userDrawn="1"/>
        </p:nvSpPr>
        <p:spPr>
          <a:xfrm>
            <a:off x="5166000" y="6523091"/>
            <a:ext cx="1860000" cy="2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7"/>
              <a:buFont typeface="Quattrocento San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Yu Gothic" panose="020B0400000000000000" pitchFamily="34" charset="-128"/>
          <a:ea typeface="Yu Gothic" panose="020B0400000000000000" pitchFamily="34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Yu Gothic" panose="020B0400000000000000" pitchFamily="34" charset="-128"/>
          <a:ea typeface="Yu Gothic" panose="020B0400000000000000" pitchFamily="34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A9D888-D2A6-864B-A75F-04BD7233E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CDDF27-B857-C543-A283-16AFFA206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42CB83-E6DE-714A-B66F-E55D39F5D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191EC0-ADC3-F049-9F62-0FD4702A6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 LoanDEAL / confidential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B2E6E8-9BB8-5E4F-BB50-1BBCB2637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ACD8-F442-EF43-B89F-682C39B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84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" descr="https://nomad-journal.jp/wp-content/uploads/2017/12/shutterstock_406338745.jpg"/>
          <p:cNvPicPr preferRelativeResize="0"/>
          <p:nvPr/>
        </p:nvPicPr>
        <p:blipFill rotWithShape="1">
          <a:blip r:embed="rId3">
            <a:alphaModFix/>
          </a:blip>
          <a:srcRect l="7631" r="1189" b="23106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5068388" y="928268"/>
            <a:ext cx="6828431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u="none" strike="noStrike" cap="none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WILL発掘ワークショップ</a:t>
            </a:r>
            <a:endParaRPr lang="en-US" altLang="ja-JP" sz="3200" b="1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3200" b="1" dirty="0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【2022</a:t>
            </a:r>
            <a:r>
              <a:rPr lang="ja-JP" altLang="en-US" sz="3200" b="1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年新春特別版</a:t>
            </a:r>
            <a:r>
              <a:rPr lang="en-US" altLang="ja-JP" sz="3200" b="1" dirty="0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】</a:t>
            </a:r>
            <a:r>
              <a:rPr lang="en-US" sz="3200" b="1" u="none" strike="noStrike" cap="none" dirty="0" err="1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ワークシート</a:t>
            </a:r>
            <a:endParaRPr sz="3200" b="1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4" name="Google Shape;2814;p131"/>
          <p:cNvGrpSpPr/>
          <p:nvPr/>
        </p:nvGrpSpPr>
        <p:grpSpPr>
          <a:xfrm>
            <a:off x="4436883" y="6450946"/>
            <a:ext cx="3139267" cy="492530"/>
            <a:chOff x="3842800" y="4764575"/>
            <a:chExt cx="2354450" cy="369398"/>
          </a:xfrm>
        </p:grpSpPr>
        <p:pic>
          <p:nvPicPr>
            <p:cNvPr id="2815" name="Google Shape;2815;p131"/>
            <p:cNvPicPr preferRelativeResize="0"/>
            <p:nvPr/>
          </p:nvPicPr>
          <p:blipFill rotWithShape="1">
            <a:blip r:embed="rId3">
              <a:alphaModFix/>
            </a:blip>
            <a:srcRect t="28378" b="27928"/>
            <a:stretch/>
          </p:blipFill>
          <p:spPr>
            <a:xfrm>
              <a:off x="3842800" y="4868819"/>
              <a:ext cx="679100" cy="209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16" name="Google Shape;2816;p131"/>
            <p:cNvSpPr txBox="1"/>
            <p:nvPr/>
          </p:nvSpPr>
          <p:spPr>
            <a:xfrm>
              <a:off x="4464450" y="4764575"/>
              <a:ext cx="1732800" cy="3693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67">
                  <a:solidFill>
                    <a:srgbClr val="B7B7B7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|　confidentiality &amp; copyright</a:t>
              </a:r>
              <a:endParaRPr sz="1067" dirty="0">
                <a:solidFill>
                  <a:srgbClr val="B7B7B7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sp>
        <p:nvSpPr>
          <p:cNvPr id="2817" name="Google Shape;2817;p131"/>
          <p:cNvSpPr/>
          <p:nvPr/>
        </p:nvSpPr>
        <p:spPr>
          <a:xfrm>
            <a:off x="1350818" y="191193"/>
            <a:ext cx="1346662" cy="7065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WILL発掘</a:t>
            </a:r>
            <a:endParaRPr sz="16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曼荼羅</a:t>
            </a:r>
            <a:endParaRPr sz="16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2818" name="Google Shape;2818;p131"/>
          <p:cNvSpPr txBox="1"/>
          <p:nvPr/>
        </p:nvSpPr>
        <p:spPr>
          <a:xfrm>
            <a:off x="2764062" y="241577"/>
            <a:ext cx="8410619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原体験を３つ、偏愛を２つ、幸福因子を２つ書き出し、関連/発想するキーワードを8つずつ書き尽くしてください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最後に絞り出した言葉</a:t>
            </a:r>
            <a:r>
              <a:rPr lang="ja-JP" altLang="en-US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がダイヤの原石です。さらに思考を深めて、奥や上空にある「パワーワード」を探してみましょう。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grpSp>
        <p:nvGrpSpPr>
          <p:cNvPr id="2819" name="Google Shape;2819;p131"/>
          <p:cNvGrpSpPr/>
          <p:nvPr/>
        </p:nvGrpSpPr>
        <p:grpSpPr>
          <a:xfrm>
            <a:off x="4550005" y="2881930"/>
            <a:ext cx="3091991" cy="1780570"/>
            <a:chOff x="3958705" y="2975919"/>
            <a:chExt cx="1988917" cy="1323466"/>
          </a:xfrm>
        </p:grpSpPr>
        <p:sp>
          <p:nvSpPr>
            <p:cNvPr id="2820" name="Google Shape;282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FFF2CC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なまえ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1" name="Google Shape;282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（原体験②）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2" name="Google Shape;282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（原体験①）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3" name="Google Shape;282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（原体験③）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4" name="Google Shape;282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0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</a:t>
              </a:r>
              <a:r>
                <a:rPr lang="ja-JP" altLang="en-US" sz="10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才能</a:t>
              </a:r>
              <a:r>
                <a:rPr lang="ja-JP" sz="10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）</a:t>
              </a:r>
              <a:endParaRPr sz="1100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5" name="Google Shape;282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rgbClr val="FBE4D4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ミライ</a:t>
              </a:r>
              <a:endParaRPr sz="9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（幸福因子①</a:t>
              </a:r>
              <a:endParaRPr sz="9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やってみよう）</a:t>
              </a:r>
              <a:endParaRPr sz="1050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6" name="Google Shape;282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（偏愛②）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7" name="Google Shape;282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rgbClr val="FBE4D4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ミライ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（幸福因子②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らしさ）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28" name="Google Shape;282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（偏愛①）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2829" name="Google Shape;2829;p131"/>
          <p:cNvGrpSpPr/>
          <p:nvPr/>
        </p:nvGrpSpPr>
        <p:grpSpPr>
          <a:xfrm>
            <a:off x="4550005" y="1005996"/>
            <a:ext cx="3091991" cy="1780570"/>
            <a:chOff x="3958705" y="2975919"/>
            <a:chExt cx="1988917" cy="1323466"/>
          </a:xfrm>
        </p:grpSpPr>
        <p:sp>
          <p:nvSpPr>
            <p:cNvPr id="2830" name="Google Shape;283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C4E0B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（原体験②）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31" name="Google Shape;283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2" name="Google Shape;283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3" name="Google Shape;283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4" name="Google Shape;283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5" name="Google Shape;283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6" name="Google Shape;283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7" name="Google Shape;283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38" name="Google Shape;283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39" name="Google Shape;2839;p131"/>
          <p:cNvGrpSpPr/>
          <p:nvPr/>
        </p:nvGrpSpPr>
        <p:grpSpPr>
          <a:xfrm>
            <a:off x="4550005" y="4757864"/>
            <a:ext cx="3091991" cy="1780570"/>
            <a:chOff x="3958705" y="2975919"/>
            <a:chExt cx="1988917" cy="1323466"/>
          </a:xfrm>
        </p:grpSpPr>
        <p:sp>
          <p:nvSpPr>
            <p:cNvPr id="2840" name="Google Shape;284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</a:t>
              </a:r>
              <a:r>
                <a:rPr lang="ja-JP" altLang="en-US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才能</a:t>
              </a: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41" name="Google Shape;284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2" name="Google Shape;284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3" name="Google Shape;284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4" name="Google Shape;284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5" name="Google Shape;284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6" name="Google Shape;284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7" name="Google Shape;284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48" name="Google Shape;284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49" name="Google Shape;2849;p131"/>
          <p:cNvGrpSpPr/>
          <p:nvPr/>
        </p:nvGrpSpPr>
        <p:grpSpPr>
          <a:xfrm>
            <a:off x="1344892" y="2881930"/>
            <a:ext cx="3091991" cy="1780570"/>
            <a:chOff x="3958705" y="2975919"/>
            <a:chExt cx="1988917" cy="1323466"/>
          </a:xfrm>
        </p:grpSpPr>
        <p:sp>
          <p:nvSpPr>
            <p:cNvPr id="2850" name="Google Shape;285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FBE4D4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ミライ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（幸福因子②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らしさ）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51" name="Google Shape;285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2" name="Google Shape;285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3" name="Google Shape;285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4" name="Google Shape;285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5" name="Google Shape;285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6" name="Google Shape;285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7" name="Google Shape;285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58" name="Google Shape;285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59" name="Google Shape;2859;p131"/>
          <p:cNvGrpSpPr/>
          <p:nvPr/>
        </p:nvGrpSpPr>
        <p:grpSpPr>
          <a:xfrm>
            <a:off x="1344892" y="1005996"/>
            <a:ext cx="3091991" cy="1780570"/>
            <a:chOff x="3958705" y="2975919"/>
            <a:chExt cx="1988917" cy="1323466"/>
          </a:xfrm>
        </p:grpSpPr>
        <p:sp>
          <p:nvSpPr>
            <p:cNvPr id="2860" name="Google Shape;286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（原体験①）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61" name="Google Shape;286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2" name="Google Shape;286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3" name="Google Shape;286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4" name="Google Shape;286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5" name="Google Shape;286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6" name="Google Shape;286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7" name="Google Shape;286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68" name="Google Shape;286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69" name="Google Shape;2869;p131"/>
          <p:cNvGrpSpPr/>
          <p:nvPr/>
        </p:nvGrpSpPr>
        <p:grpSpPr>
          <a:xfrm>
            <a:off x="1344892" y="4757864"/>
            <a:ext cx="3091991" cy="1780570"/>
            <a:chOff x="3958705" y="2975919"/>
            <a:chExt cx="1988917" cy="1323466"/>
          </a:xfrm>
        </p:grpSpPr>
        <p:sp>
          <p:nvSpPr>
            <p:cNvPr id="2870" name="Google Shape;287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FBE4D4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ミライ</a:t>
              </a:r>
              <a:endParaRPr sz="9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（幸福因子①</a:t>
              </a:r>
              <a:endParaRPr sz="9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やってみよう）</a:t>
              </a:r>
              <a:endParaRPr sz="1050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71" name="Google Shape;287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2" name="Google Shape;287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3" name="Google Shape;287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4" name="Google Shape;287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5" name="Google Shape;287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6" name="Google Shape;287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7" name="Google Shape;287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78" name="Google Shape;287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79" name="Google Shape;2879;p131"/>
          <p:cNvGrpSpPr/>
          <p:nvPr/>
        </p:nvGrpSpPr>
        <p:grpSpPr>
          <a:xfrm>
            <a:off x="7755118" y="2881930"/>
            <a:ext cx="3091991" cy="1780570"/>
            <a:chOff x="3958705" y="2975919"/>
            <a:chExt cx="1988917" cy="1323466"/>
          </a:xfrm>
        </p:grpSpPr>
        <p:sp>
          <p:nvSpPr>
            <p:cNvPr id="2880" name="Google Shape;288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（偏愛①）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81" name="Google Shape;288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2" name="Google Shape;288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3" name="Google Shape;288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4" name="Google Shape;288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5" name="Google Shape;288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6" name="Google Shape;288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7" name="Google Shape;288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88" name="Google Shape;288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89" name="Google Shape;2889;p131"/>
          <p:cNvGrpSpPr/>
          <p:nvPr/>
        </p:nvGrpSpPr>
        <p:grpSpPr>
          <a:xfrm>
            <a:off x="7755118" y="1005996"/>
            <a:ext cx="3091991" cy="1780570"/>
            <a:chOff x="3958705" y="2975919"/>
            <a:chExt cx="1988917" cy="1323466"/>
          </a:xfrm>
        </p:grpSpPr>
        <p:sp>
          <p:nvSpPr>
            <p:cNvPr id="2890" name="Google Shape;289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E1EFD8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カコ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（原体験③）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891" name="Google Shape;289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2" name="Google Shape;289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3" name="Google Shape;289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4" name="Google Shape;289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5" name="Google Shape;289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6" name="Google Shape;289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7" name="Google Shape;289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898" name="Google Shape;289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grpSp>
        <p:nvGrpSpPr>
          <p:cNvPr id="2899" name="Google Shape;2899;p131"/>
          <p:cNvGrpSpPr/>
          <p:nvPr/>
        </p:nvGrpSpPr>
        <p:grpSpPr>
          <a:xfrm>
            <a:off x="7755118" y="4757864"/>
            <a:ext cx="3091991" cy="1780570"/>
            <a:chOff x="3958705" y="2975919"/>
            <a:chExt cx="1988917" cy="1323466"/>
          </a:xfrm>
        </p:grpSpPr>
        <p:sp>
          <p:nvSpPr>
            <p:cNvPr id="2900" name="Google Shape;2900;p131"/>
            <p:cNvSpPr/>
            <p:nvPr/>
          </p:nvSpPr>
          <p:spPr>
            <a:xfrm>
              <a:off x="4621924" y="3414875"/>
              <a:ext cx="662151" cy="441434"/>
            </a:xfrm>
            <a:prstGeom prst="rect">
              <a:avLst/>
            </a:prstGeom>
            <a:solidFill>
              <a:srgbClr val="DDEAF6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イマ</a:t>
              </a: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（偏愛②）</a:t>
              </a:r>
              <a:endParaRPr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901" name="Google Shape;2901;p131"/>
            <p:cNvSpPr/>
            <p:nvPr/>
          </p:nvSpPr>
          <p:spPr>
            <a:xfrm>
              <a:off x="4621924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2" name="Google Shape;2902;p131"/>
            <p:cNvSpPr/>
            <p:nvPr/>
          </p:nvSpPr>
          <p:spPr>
            <a:xfrm>
              <a:off x="3958705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3" name="Google Shape;2903;p131"/>
            <p:cNvSpPr/>
            <p:nvPr/>
          </p:nvSpPr>
          <p:spPr>
            <a:xfrm>
              <a:off x="5285471" y="2975919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4" name="Google Shape;2904;p131"/>
            <p:cNvSpPr/>
            <p:nvPr/>
          </p:nvSpPr>
          <p:spPr>
            <a:xfrm>
              <a:off x="4621924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5" name="Google Shape;2905;p131"/>
            <p:cNvSpPr/>
            <p:nvPr/>
          </p:nvSpPr>
          <p:spPr>
            <a:xfrm>
              <a:off x="3958705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6" name="Google Shape;2906;p131"/>
            <p:cNvSpPr/>
            <p:nvPr/>
          </p:nvSpPr>
          <p:spPr>
            <a:xfrm>
              <a:off x="5285471" y="3857951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7" name="Google Shape;2907;p131"/>
            <p:cNvSpPr/>
            <p:nvPr/>
          </p:nvSpPr>
          <p:spPr>
            <a:xfrm>
              <a:off x="3958705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908" name="Google Shape;2908;p131"/>
            <p:cNvSpPr/>
            <p:nvPr/>
          </p:nvSpPr>
          <p:spPr>
            <a:xfrm>
              <a:off x="5285471" y="3414875"/>
              <a:ext cx="662151" cy="441434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  <p:sp>
        <p:nvSpPr>
          <p:cNvPr id="97" name="Google Shape;1223;p54">
            <a:extLst>
              <a:ext uri="{FF2B5EF4-FFF2-40B4-BE49-F238E27FC236}">
                <a16:creationId xmlns:a16="http://schemas.microsoft.com/office/drawing/2014/main" id="{4468801E-14C9-FA4D-9E71-E176CE99A7B9}"/>
              </a:ext>
            </a:extLst>
          </p:cNvPr>
          <p:cNvSpPr/>
          <p:nvPr/>
        </p:nvSpPr>
        <p:spPr>
          <a:xfrm>
            <a:off x="1474145" y="1100028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98" name="Google Shape;1223;p54">
            <a:extLst>
              <a:ext uri="{FF2B5EF4-FFF2-40B4-BE49-F238E27FC236}">
                <a16:creationId xmlns:a16="http://schemas.microsoft.com/office/drawing/2014/main" id="{CCBC36C6-30A4-F54A-A8D8-1E1CF8F782D8}"/>
              </a:ext>
            </a:extLst>
          </p:cNvPr>
          <p:cNvSpPr/>
          <p:nvPr/>
        </p:nvSpPr>
        <p:spPr>
          <a:xfrm>
            <a:off x="2487401" y="1094484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99" name="Google Shape;1223;p54">
            <a:extLst>
              <a:ext uri="{FF2B5EF4-FFF2-40B4-BE49-F238E27FC236}">
                <a16:creationId xmlns:a16="http://schemas.microsoft.com/office/drawing/2014/main" id="{1FCB5A5B-894C-D64B-AAF8-81EDF741808D}"/>
              </a:ext>
            </a:extLst>
          </p:cNvPr>
          <p:cNvSpPr/>
          <p:nvPr/>
        </p:nvSpPr>
        <p:spPr>
          <a:xfrm>
            <a:off x="2505193" y="1686982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感情が大きく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動いた経験は？</a:t>
            </a:r>
            <a:endParaRPr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1" name="Google Shape;1223;p54">
            <a:extLst>
              <a:ext uri="{FF2B5EF4-FFF2-40B4-BE49-F238E27FC236}">
                <a16:creationId xmlns:a16="http://schemas.microsoft.com/office/drawing/2014/main" id="{1D24F15C-4BB5-EA46-A71E-9160FA75C3A2}"/>
              </a:ext>
            </a:extLst>
          </p:cNvPr>
          <p:cNvSpPr/>
          <p:nvPr/>
        </p:nvSpPr>
        <p:spPr>
          <a:xfrm>
            <a:off x="11241263" y="645566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質問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2" name="Google Shape;1223;p54">
            <a:extLst>
              <a:ext uri="{FF2B5EF4-FFF2-40B4-BE49-F238E27FC236}">
                <a16:creationId xmlns:a16="http://schemas.microsoft.com/office/drawing/2014/main" id="{CC065D9A-D85E-E84B-BE60-A530F0092006}"/>
              </a:ext>
            </a:extLst>
          </p:cNvPr>
          <p:cNvSpPr/>
          <p:nvPr/>
        </p:nvSpPr>
        <p:spPr>
          <a:xfrm>
            <a:off x="11241263" y="1156205"/>
            <a:ext cx="770879" cy="40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フィード</a:t>
            </a:r>
            <a:endParaRPr lang="en-US" altLang="ja-JP"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バック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3" name="Google Shape;1223;p54">
            <a:extLst>
              <a:ext uri="{FF2B5EF4-FFF2-40B4-BE49-F238E27FC236}">
                <a16:creationId xmlns:a16="http://schemas.microsoft.com/office/drawing/2014/main" id="{4756E87D-DC18-F647-9B82-72375F14CA3D}"/>
              </a:ext>
            </a:extLst>
          </p:cNvPr>
          <p:cNvSpPr/>
          <p:nvPr/>
        </p:nvSpPr>
        <p:spPr>
          <a:xfrm>
            <a:off x="5711531" y="1686982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考え方や行動が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変化した行動や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選択は？</a:t>
            </a:r>
            <a:endParaRPr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4" name="Google Shape;1223;p54">
            <a:extLst>
              <a:ext uri="{FF2B5EF4-FFF2-40B4-BE49-F238E27FC236}">
                <a16:creationId xmlns:a16="http://schemas.microsoft.com/office/drawing/2014/main" id="{6AD47F70-4DF7-044A-AFD9-9CF30BB5692C}"/>
              </a:ext>
            </a:extLst>
          </p:cNvPr>
          <p:cNvSpPr/>
          <p:nvPr/>
        </p:nvSpPr>
        <p:spPr>
          <a:xfrm>
            <a:off x="8941619" y="1686982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他者のための行動で</a:t>
            </a:r>
            <a:endParaRPr lang="en-US" altLang="ja-JP" sz="7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よかったこと</a:t>
            </a:r>
            <a:r>
              <a:rPr lang="en-US" altLang="ja-JP" sz="7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後悔したこと</a:t>
            </a:r>
            <a:endParaRPr sz="7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5" name="Google Shape;1223;p54">
            <a:extLst>
              <a:ext uri="{FF2B5EF4-FFF2-40B4-BE49-F238E27FC236}">
                <a16:creationId xmlns:a16="http://schemas.microsoft.com/office/drawing/2014/main" id="{A6903AF9-1B69-104D-AF33-F9D5385684C8}"/>
              </a:ext>
            </a:extLst>
          </p:cNvPr>
          <p:cNvSpPr/>
          <p:nvPr/>
        </p:nvSpPr>
        <p:spPr>
          <a:xfrm>
            <a:off x="4624592" y="1107462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6" name="Google Shape;1223;p54">
            <a:extLst>
              <a:ext uri="{FF2B5EF4-FFF2-40B4-BE49-F238E27FC236}">
                <a16:creationId xmlns:a16="http://schemas.microsoft.com/office/drawing/2014/main" id="{70859380-93ED-104A-92FA-9F6EC0F3F840}"/>
              </a:ext>
            </a:extLst>
          </p:cNvPr>
          <p:cNvSpPr/>
          <p:nvPr/>
        </p:nvSpPr>
        <p:spPr>
          <a:xfrm>
            <a:off x="5711531" y="5451460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苦なく楽しく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できることは？</a:t>
            </a:r>
            <a:endParaRPr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7" name="Google Shape;1223;p54">
            <a:extLst>
              <a:ext uri="{FF2B5EF4-FFF2-40B4-BE49-F238E27FC236}">
                <a16:creationId xmlns:a16="http://schemas.microsoft.com/office/drawing/2014/main" id="{E34BEB02-3FC3-FC47-8C72-4EA05FC7D3E4}"/>
              </a:ext>
            </a:extLst>
          </p:cNvPr>
          <p:cNvSpPr/>
          <p:nvPr/>
        </p:nvSpPr>
        <p:spPr>
          <a:xfrm>
            <a:off x="8897627" y="3559582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偏愛</a:t>
            </a:r>
            <a:r>
              <a:rPr lang="en-US" altLang="ja-JP" sz="12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①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8" name="Google Shape;1223;p54">
            <a:extLst>
              <a:ext uri="{FF2B5EF4-FFF2-40B4-BE49-F238E27FC236}">
                <a16:creationId xmlns:a16="http://schemas.microsoft.com/office/drawing/2014/main" id="{73654E94-7FE3-9346-ADBA-F663370BC134}"/>
              </a:ext>
            </a:extLst>
          </p:cNvPr>
          <p:cNvSpPr/>
          <p:nvPr/>
        </p:nvSpPr>
        <p:spPr>
          <a:xfrm>
            <a:off x="8897627" y="5435883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偏愛②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9" name="Google Shape;1223;p54">
            <a:extLst>
              <a:ext uri="{FF2B5EF4-FFF2-40B4-BE49-F238E27FC236}">
                <a16:creationId xmlns:a16="http://schemas.microsoft.com/office/drawing/2014/main" id="{7936CE46-77F2-7C4F-92C5-8790EC348008}"/>
              </a:ext>
            </a:extLst>
          </p:cNvPr>
          <p:cNvSpPr/>
          <p:nvPr/>
        </p:nvSpPr>
        <p:spPr>
          <a:xfrm>
            <a:off x="2426122" y="3504553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私</a:t>
            </a: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らしさとは？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こう在りたいと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願うことは？</a:t>
            </a:r>
            <a:endParaRPr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0" name="Google Shape;1223;p54">
            <a:extLst>
              <a:ext uri="{FF2B5EF4-FFF2-40B4-BE49-F238E27FC236}">
                <a16:creationId xmlns:a16="http://schemas.microsoft.com/office/drawing/2014/main" id="{06C05521-7C49-6145-8310-A50581F2D286}"/>
              </a:ext>
            </a:extLst>
          </p:cNvPr>
          <p:cNvSpPr/>
          <p:nvPr/>
        </p:nvSpPr>
        <p:spPr>
          <a:xfrm>
            <a:off x="2426121" y="5382833"/>
            <a:ext cx="770879" cy="406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やってみよう！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と思うことは？</a:t>
            </a:r>
            <a:endParaRPr lang="en-US" altLang="ja-JP"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（理由有無問わず）</a:t>
            </a:r>
            <a:endParaRPr sz="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1" name="Google Shape;1223;p54">
            <a:extLst>
              <a:ext uri="{FF2B5EF4-FFF2-40B4-BE49-F238E27FC236}">
                <a16:creationId xmlns:a16="http://schemas.microsoft.com/office/drawing/2014/main" id="{7FF37CDD-1181-5743-9063-9E66C14C8AD4}"/>
              </a:ext>
            </a:extLst>
          </p:cNvPr>
          <p:cNvSpPr/>
          <p:nvPr/>
        </p:nvSpPr>
        <p:spPr>
          <a:xfrm>
            <a:off x="2879017" y="3865382"/>
            <a:ext cx="567272" cy="3570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Being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2" name="Google Shape;1223;p54">
            <a:extLst>
              <a:ext uri="{FF2B5EF4-FFF2-40B4-BE49-F238E27FC236}">
                <a16:creationId xmlns:a16="http://schemas.microsoft.com/office/drawing/2014/main" id="{6D867059-8C94-E344-B1F8-FA7792556203}"/>
              </a:ext>
            </a:extLst>
          </p:cNvPr>
          <p:cNvSpPr/>
          <p:nvPr/>
        </p:nvSpPr>
        <p:spPr>
          <a:xfrm>
            <a:off x="2879017" y="5789183"/>
            <a:ext cx="567272" cy="3570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Do</a:t>
            </a:r>
            <a:r>
              <a:rPr lang="en-US" altLang="ja-JP" sz="1200" dirty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ing</a:t>
            </a: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3" name="Google Shape;1223;p54">
            <a:extLst>
              <a:ext uri="{FF2B5EF4-FFF2-40B4-BE49-F238E27FC236}">
                <a16:creationId xmlns:a16="http://schemas.microsoft.com/office/drawing/2014/main" id="{90313DB1-190B-2B4C-B031-6FE51C59E877}"/>
              </a:ext>
            </a:extLst>
          </p:cNvPr>
          <p:cNvSpPr/>
          <p:nvPr/>
        </p:nvSpPr>
        <p:spPr>
          <a:xfrm>
            <a:off x="7889104" y="1110647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4" name="Google Shape;1223;p54">
            <a:extLst>
              <a:ext uri="{FF2B5EF4-FFF2-40B4-BE49-F238E27FC236}">
                <a16:creationId xmlns:a16="http://schemas.microsoft.com/office/drawing/2014/main" id="{A4FA3E02-EC2E-274F-A4E8-89E66A2E126F}"/>
              </a:ext>
            </a:extLst>
          </p:cNvPr>
          <p:cNvSpPr/>
          <p:nvPr/>
        </p:nvSpPr>
        <p:spPr>
          <a:xfrm>
            <a:off x="7884371" y="4832121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5" name="Google Shape;1223;p54">
            <a:extLst>
              <a:ext uri="{FF2B5EF4-FFF2-40B4-BE49-F238E27FC236}">
                <a16:creationId xmlns:a16="http://schemas.microsoft.com/office/drawing/2014/main" id="{753C262F-0F1E-0F4D-9665-6911861DA33E}"/>
              </a:ext>
            </a:extLst>
          </p:cNvPr>
          <p:cNvSpPr/>
          <p:nvPr/>
        </p:nvSpPr>
        <p:spPr>
          <a:xfrm>
            <a:off x="4679258" y="4840386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6" name="Google Shape;1223;p54">
            <a:extLst>
              <a:ext uri="{FF2B5EF4-FFF2-40B4-BE49-F238E27FC236}">
                <a16:creationId xmlns:a16="http://schemas.microsoft.com/office/drawing/2014/main" id="{D54B00F6-F245-344C-B821-75A85DBE0386}"/>
              </a:ext>
            </a:extLst>
          </p:cNvPr>
          <p:cNvSpPr/>
          <p:nvPr/>
        </p:nvSpPr>
        <p:spPr>
          <a:xfrm>
            <a:off x="7884370" y="2975523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7" name="Google Shape;1223;p54">
            <a:extLst>
              <a:ext uri="{FF2B5EF4-FFF2-40B4-BE49-F238E27FC236}">
                <a16:creationId xmlns:a16="http://schemas.microsoft.com/office/drawing/2014/main" id="{08AD7FCE-C216-FB45-82DD-647B865B4DDF}"/>
              </a:ext>
            </a:extLst>
          </p:cNvPr>
          <p:cNvSpPr/>
          <p:nvPr/>
        </p:nvSpPr>
        <p:spPr>
          <a:xfrm>
            <a:off x="1485073" y="4836764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8" name="Google Shape;1223;p54">
            <a:extLst>
              <a:ext uri="{FF2B5EF4-FFF2-40B4-BE49-F238E27FC236}">
                <a16:creationId xmlns:a16="http://schemas.microsoft.com/office/drawing/2014/main" id="{BEB031A5-39DE-304E-9B78-6AEF1D005C24}"/>
              </a:ext>
            </a:extLst>
          </p:cNvPr>
          <p:cNvSpPr/>
          <p:nvPr/>
        </p:nvSpPr>
        <p:spPr>
          <a:xfrm>
            <a:off x="1474144" y="2923402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19" name="Google Shape;1223;p54">
            <a:extLst>
              <a:ext uri="{FF2B5EF4-FFF2-40B4-BE49-F238E27FC236}">
                <a16:creationId xmlns:a16="http://schemas.microsoft.com/office/drawing/2014/main" id="{F036E6DB-8DBC-9846-BE5C-906FE0CFFACA}"/>
              </a:ext>
            </a:extLst>
          </p:cNvPr>
          <p:cNvSpPr/>
          <p:nvPr/>
        </p:nvSpPr>
        <p:spPr>
          <a:xfrm>
            <a:off x="11241263" y="136403"/>
            <a:ext cx="770879" cy="406712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non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792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p85"/>
          <p:cNvSpPr/>
          <p:nvPr/>
        </p:nvSpPr>
        <p:spPr>
          <a:xfrm>
            <a:off x="1423062" y="165958"/>
            <a:ext cx="1346663" cy="70658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WILLの</a:t>
            </a:r>
            <a:endParaRPr sz="16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構造化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60" name="Google Shape;1860;p85"/>
          <p:cNvSpPr txBox="1"/>
          <p:nvPr/>
        </p:nvSpPr>
        <p:spPr>
          <a:xfrm>
            <a:off x="2836306" y="112953"/>
            <a:ext cx="5545108" cy="85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「強い糸」でつながった「言葉」を組み合わせ、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VISION・MISSION・VALUEの定義にそれぞれ合うように再構築して整える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【起源】【一貫性】【意志】【らしさ】【具体性】の観点から検証し、腹落ちさせる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1" name="Google Shape;1861;p85"/>
          <p:cNvSpPr/>
          <p:nvPr/>
        </p:nvSpPr>
        <p:spPr>
          <a:xfrm>
            <a:off x="1571384" y="996588"/>
            <a:ext cx="4728331" cy="3357512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7F7F7F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WILL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2" name="Google Shape;1862;p85"/>
          <p:cNvSpPr/>
          <p:nvPr/>
        </p:nvSpPr>
        <p:spPr>
          <a:xfrm>
            <a:off x="1792108" y="1287501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3" name="Google Shape;1863;p85"/>
          <p:cNvSpPr/>
          <p:nvPr/>
        </p:nvSpPr>
        <p:spPr>
          <a:xfrm>
            <a:off x="1792108" y="2304932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4" name="Google Shape;1864;p85"/>
          <p:cNvSpPr/>
          <p:nvPr/>
        </p:nvSpPr>
        <p:spPr>
          <a:xfrm>
            <a:off x="1792108" y="3335242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5" name="Google Shape;1865;p85"/>
          <p:cNvSpPr/>
          <p:nvPr/>
        </p:nvSpPr>
        <p:spPr>
          <a:xfrm>
            <a:off x="6557292" y="1287501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6" name="Google Shape;1866;p85"/>
          <p:cNvSpPr/>
          <p:nvPr/>
        </p:nvSpPr>
        <p:spPr>
          <a:xfrm>
            <a:off x="6557292" y="2304932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7" name="Google Shape;1867;p85"/>
          <p:cNvSpPr/>
          <p:nvPr/>
        </p:nvSpPr>
        <p:spPr>
          <a:xfrm>
            <a:off x="6557292" y="3335242"/>
            <a:ext cx="4237149" cy="8628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8" name="Google Shape;1868;p85"/>
          <p:cNvSpPr/>
          <p:nvPr/>
        </p:nvSpPr>
        <p:spPr>
          <a:xfrm>
            <a:off x="7046688" y="4435927"/>
            <a:ext cx="3747752" cy="69187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69" name="Google Shape;1869;p85"/>
          <p:cNvSpPr/>
          <p:nvPr/>
        </p:nvSpPr>
        <p:spPr>
          <a:xfrm>
            <a:off x="2899691" y="4435927"/>
            <a:ext cx="3747752" cy="69187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70" name="Google Shape;1870;p85"/>
          <p:cNvSpPr txBox="1"/>
          <p:nvPr/>
        </p:nvSpPr>
        <p:spPr>
          <a:xfrm>
            <a:off x="1493398" y="4482489"/>
            <a:ext cx="141096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WILL＝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1" name="Google Shape;1871;p85"/>
          <p:cNvSpPr txBox="1"/>
          <p:nvPr/>
        </p:nvSpPr>
        <p:spPr>
          <a:xfrm>
            <a:off x="6576708" y="4565612"/>
            <a:ext cx="54373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×</a:t>
            </a:r>
            <a:endParaRPr sz="28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72" name="Google Shape;1872;p85"/>
          <p:cNvSpPr/>
          <p:nvPr/>
        </p:nvSpPr>
        <p:spPr>
          <a:xfrm rot="10800000">
            <a:off x="1698366" y="4990822"/>
            <a:ext cx="528033" cy="175360"/>
          </a:xfrm>
          <a:prstGeom prst="triangle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73" name="Google Shape;1873;p85"/>
          <p:cNvSpPr txBox="1"/>
          <p:nvPr/>
        </p:nvSpPr>
        <p:spPr>
          <a:xfrm>
            <a:off x="7458681" y="1009110"/>
            <a:ext cx="254108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セルフ&amp;パートナーCHECK！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4" name="Google Shape;1874;p85"/>
          <p:cNvSpPr txBox="1"/>
          <p:nvPr/>
        </p:nvSpPr>
        <p:spPr>
          <a:xfrm>
            <a:off x="1800915" y="1290972"/>
            <a:ext cx="206659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【VISION】見たい景色、未来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5" name="Google Shape;1875;p85"/>
          <p:cNvSpPr txBox="1"/>
          <p:nvPr/>
        </p:nvSpPr>
        <p:spPr>
          <a:xfrm>
            <a:off x="1791534" y="2308402"/>
            <a:ext cx="318067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【MISSION】命（時間）を使ってやりたいこと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6" name="Google Shape;1876;p85"/>
          <p:cNvSpPr txBox="1"/>
          <p:nvPr/>
        </p:nvSpPr>
        <p:spPr>
          <a:xfrm>
            <a:off x="2902254" y="4428579"/>
            <a:ext cx="236955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言葉に込めた/感じる【意志】は？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7" name="Google Shape;1877;p85"/>
          <p:cNvSpPr txBox="1"/>
          <p:nvPr/>
        </p:nvSpPr>
        <p:spPr>
          <a:xfrm>
            <a:off x="6566099" y="1290971"/>
            <a:ext cx="334899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【起源】WILLに影響を与えているエピソードは？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（原体験、偏愛、幸福因子etc）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8" name="Google Shape;1878;p85"/>
          <p:cNvSpPr txBox="1"/>
          <p:nvPr/>
        </p:nvSpPr>
        <p:spPr>
          <a:xfrm>
            <a:off x="6566099" y="2308402"/>
            <a:ext cx="432362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【一貫性】その行動</a:t>
            </a:r>
            <a:r>
              <a:rPr lang="ja-JP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（MISSION）</a:t>
            </a: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は、その結果</a:t>
            </a:r>
            <a:r>
              <a:rPr lang="ja-JP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（VISION）</a:t>
            </a: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につながるか？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79" name="Google Shape;1879;p85"/>
          <p:cNvSpPr txBox="1"/>
          <p:nvPr/>
        </p:nvSpPr>
        <p:spPr>
          <a:xfrm>
            <a:off x="6566098" y="3325833"/>
            <a:ext cx="3751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【一貫性】その価値観</a:t>
            </a:r>
            <a:r>
              <a:rPr lang="ja-JP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（VALUE）</a:t>
            </a: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に基づく行動</a:t>
            </a:r>
            <a:r>
              <a:rPr lang="ja-JP" sz="7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（MISSION）</a:t>
            </a: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か？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80" name="Google Shape;1880;p85"/>
          <p:cNvSpPr txBox="1"/>
          <p:nvPr/>
        </p:nvSpPr>
        <p:spPr>
          <a:xfrm>
            <a:off x="7049251" y="4441457"/>
            <a:ext cx="251062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言葉に込めた/感じる【らしさ】は？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81" name="Google Shape;1881;p85"/>
          <p:cNvSpPr txBox="1"/>
          <p:nvPr/>
        </p:nvSpPr>
        <p:spPr>
          <a:xfrm>
            <a:off x="1800917" y="3338712"/>
            <a:ext cx="290015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【VALUE】大切にしている価値観、在り方</a:t>
            </a: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882" name="Google Shape;1882;p85"/>
          <p:cNvSpPr/>
          <p:nvPr/>
        </p:nvSpPr>
        <p:spPr>
          <a:xfrm>
            <a:off x="3605353" y="3188046"/>
            <a:ext cx="528033" cy="130641"/>
          </a:xfrm>
          <a:prstGeom prst="triangle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83" name="Google Shape;1883;p85"/>
          <p:cNvSpPr/>
          <p:nvPr/>
        </p:nvSpPr>
        <p:spPr>
          <a:xfrm>
            <a:off x="3605353" y="2157735"/>
            <a:ext cx="528033" cy="130641"/>
          </a:xfrm>
          <a:prstGeom prst="triangle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cxnSp>
        <p:nvCxnSpPr>
          <p:cNvPr id="1886" name="Google Shape;1886;p85"/>
          <p:cNvCxnSpPr>
            <a:stCxn id="1867" idx="1"/>
          </p:cNvCxnSpPr>
          <p:nvPr/>
        </p:nvCxnSpPr>
        <p:spPr>
          <a:xfrm rot="10800000">
            <a:off x="6263292" y="3380284"/>
            <a:ext cx="294000" cy="3864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87" name="Google Shape;1887;p85"/>
          <p:cNvCxnSpPr>
            <a:stCxn id="1866" idx="1"/>
          </p:cNvCxnSpPr>
          <p:nvPr/>
        </p:nvCxnSpPr>
        <p:spPr>
          <a:xfrm rot="10800000">
            <a:off x="6263292" y="2317875"/>
            <a:ext cx="294000" cy="4185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88" name="Google Shape;1888;p85"/>
          <p:cNvSpPr txBox="1"/>
          <p:nvPr/>
        </p:nvSpPr>
        <p:spPr>
          <a:xfrm>
            <a:off x="3676107" y="6181808"/>
            <a:ext cx="4839786" cy="346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E96656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解像度を高く維持したまま、抽象化する。「自分らしい言葉」を練り込む</a:t>
            </a:r>
            <a:endParaRPr sz="1100" dirty="0">
              <a:solidFill>
                <a:srgbClr val="E96656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89" name="Google Shape;1889;p85"/>
          <p:cNvSpPr/>
          <p:nvPr/>
        </p:nvSpPr>
        <p:spPr>
          <a:xfrm>
            <a:off x="1571384" y="5289930"/>
            <a:ext cx="9223057" cy="92253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890" name="Google Shape;1890;p85"/>
          <p:cNvSpPr txBox="1"/>
          <p:nvPr/>
        </p:nvSpPr>
        <p:spPr>
          <a:xfrm>
            <a:off x="1573818" y="5292138"/>
            <a:ext cx="815159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【具体性】このWILLにしたがって、いままでやってきたこと、これから行動することは?　具体的な目標がイメージできるか?</a:t>
            </a:r>
            <a:endParaRPr sz="1100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cxnSp>
        <p:nvCxnSpPr>
          <p:cNvPr id="3" name="曲線コネクタ 2">
            <a:extLst>
              <a:ext uri="{FF2B5EF4-FFF2-40B4-BE49-F238E27FC236}">
                <a16:creationId xmlns:a16="http://schemas.microsoft.com/office/drawing/2014/main" id="{D8BCCEDA-DDC0-CF46-8153-B9277A186B22}"/>
              </a:ext>
            </a:extLst>
          </p:cNvPr>
          <p:cNvCxnSpPr>
            <a:cxnSpLocks/>
          </p:cNvCxnSpPr>
          <p:nvPr/>
        </p:nvCxnSpPr>
        <p:spPr>
          <a:xfrm flipV="1">
            <a:off x="6029257" y="1638260"/>
            <a:ext cx="12700" cy="1017431"/>
          </a:xfrm>
          <a:prstGeom prst="curved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線コネクタ 41">
            <a:extLst>
              <a:ext uri="{FF2B5EF4-FFF2-40B4-BE49-F238E27FC236}">
                <a16:creationId xmlns:a16="http://schemas.microsoft.com/office/drawing/2014/main" id="{1FCC5C17-88DA-1B47-9259-79CAB331614C}"/>
              </a:ext>
            </a:extLst>
          </p:cNvPr>
          <p:cNvCxnSpPr>
            <a:cxnSpLocks/>
          </p:cNvCxnSpPr>
          <p:nvPr/>
        </p:nvCxnSpPr>
        <p:spPr>
          <a:xfrm flipV="1">
            <a:off x="6029257" y="2826022"/>
            <a:ext cx="12700" cy="1030310"/>
          </a:xfrm>
          <a:prstGeom prst="curved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oogle Shape;2814;p131">
            <a:extLst>
              <a:ext uri="{FF2B5EF4-FFF2-40B4-BE49-F238E27FC236}">
                <a16:creationId xmlns:a16="http://schemas.microsoft.com/office/drawing/2014/main" id="{7EEFDC7C-4F52-3C46-8B70-F179D6A627F1}"/>
              </a:ext>
            </a:extLst>
          </p:cNvPr>
          <p:cNvGrpSpPr/>
          <p:nvPr/>
        </p:nvGrpSpPr>
        <p:grpSpPr>
          <a:xfrm>
            <a:off x="4436883" y="6450946"/>
            <a:ext cx="3139267" cy="492530"/>
            <a:chOff x="3842800" y="4764575"/>
            <a:chExt cx="2354450" cy="369398"/>
          </a:xfrm>
        </p:grpSpPr>
        <p:pic>
          <p:nvPicPr>
            <p:cNvPr id="44" name="Google Shape;2815;p131">
              <a:extLst>
                <a:ext uri="{FF2B5EF4-FFF2-40B4-BE49-F238E27FC236}">
                  <a16:creationId xmlns:a16="http://schemas.microsoft.com/office/drawing/2014/main" id="{70147571-3BBD-C14B-9B4C-41B50E4F4DA5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t="28378" b="27928"/>
            <a:stretch/>
          </p:blipFill>
          <p:spPr>
            <a:xfrm>
              <a:off x="3842800" y="4868819"/>
              <a:ext cx="679100" cy="209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" name="Google Shape;2816;p131">
              <a:extLst>
                <a:ext uri="{FF2B5EF4-FFF2-40B4-BE49-F238E27FC236}">
                  <a16:creationId xmlns:a16="http://schemas.microsoft.com/office/drawing/2014/main" id="{984F8048-D24B-FB4B-90F4-C50B0B061019}"/>
                </a:ext>
              </a:extLst>
            </p:cNvPr>
            <p:cNvSpPr txBox="1"/>
            <p:nvPr/>
          </p:nvSpPr>
          <p:spPr>
            <a:xfrm>
              <a:off x="4464450" y="4764575"/>
              <a:ext cx="1732800" cy="3693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67">
                  <a:solidFill>
                    <a:srgbClr val="B7B7B7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|　confidentiality &amp; copyright</a:t>
              </a:r>
              <a:endParaRPr sz="1067" dirty="0">
                <a:solidFill>
                  <a:srgbClr val="B7B7B7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335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29A4969-E69E-4A4D-A40A-EFD2E00C2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07" y="162897"/>
            <a:ext cx="12015385" cy="6306131"/>
          </a:xfrm>
          <a:prstGeom prst="rect">
            <a:avLst/>
          </a:prstGeom>
        </p:spPr>
      </p:pic>
      <p:grpSp>
        <p:nvGrpSpPr>
          <p:cNvPr id="7" name="Google Shape;2814;p131">
            <a:extLst>
              <a:ext uri="{FF2B5EF4-FFF2-40B4-BE49-F238E27FC236}">
                <a16:creationId xmlns:a16="http://schemas.microsoft.com/office/drawing/2014/main" id="{3731EF55-6BEB-E840-BF88-D69908EF1ECB}"/>
              </a:ext>
            </a:extLst>
          </p:cNvPr>
          <p:cNvGrpSpPr/>
          <p:nvPr/>
        </p:nvGrpSpPr>
        <p:grpSpPr>
          <a:xfrm>
            <a:off x="4436883" y="6438754"/>
            <a:ext cx="3139267" cy="492530"/>
            <a:chOff x="3842800" y="4764575"/>
            <a:chExt cx="2354450" cy="369398"/>
          </a:xfrm>
        </p:grpSpPr>
        <p:pic>
          <p:nvPicPr>
            <p:cNvPr id="8" name="Google Shape;2815;p131">
              <a:extLst>
                <a:ext uri="{FF2B5EF4-FFF2-40B4-BE49-F238E27FC236}">
                  <a16:creationId xmlns:a16="http://schemas.microsoft.com/office/drawing/2014/main" id="{298AC8E8-2A56-E648-AEBB-47BA458D6E29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 t="28378" b="27928"/>
            <a:stretch/>
          </p:blipFill>
          <p:spPr>
            <a:xfrm>
              <a:off x="3842800" y="4868819"/>
              <a:ext cx="679100" cy="209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Google Shape;2816;p131">
              <a:extLst>
                <a:ext uri="{FF2B5EF4-FFF2-40B4-BE49-F238E27FC236}">
                  <a16:creationId xmlns:a16="http://schemas.microsoft.com/office/drawing/2014/main" id="{4BE9FF15-D2CE-654C-84BB-42E7EEC82DFA}"/>
                </a:ext>
              </a:extLst>
            </p:cNvPr>
            <p:cNvSpPr txBox="1"/>
            <p:nvPr/>
          </p:nvSpPr>
          <p:spPr>
            <a:xfrm>
              <a:off x="4464450" y="4764575"/>
              <a:ext cx="1732800" cy="3693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67">
                  <a:solidFill>
                    <a:srgbClr val="B7B7B7"/>
                  </a:solidFill>
                  <a:latin typeface="Yu Gothic" panose="020B0400000000000000" pitchFamily="34" charset="-128"/>
                  <a:ea typeface="Yu Gothic" panose="020B0400000000000000" pitchFamily="34" charset="-128"/>
                  <a:sym typeface="Arial"/>
                </a:rPr>
                <a:t>|　confidentiality &amp; copyright</a:t>
              </a:r>
              <a:endParaRPr sz="1067" dirty="0">
                <a:solidFill>
                  <a:srgbClr val="B7B7B7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49938</TotalTime>
  <Words>456</Words>
  <Application>Microsoft Macintosh PowerPoint</Application>
  <PresentationFormat>ワイド画面</PresentationFormat>
  <Paragraphs>104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</vt:lpstr>
      <vt:lpstr>Yu Gothic</vt:lpstr>
      <vt:lpstr>Yu Gothic</vt:lpstr>
      <vt:lpstr>游ゴシック Light</vt:lpstr>
      <vt:lpstr>Arial</vt:lpstr>
      <vt:lpstr>Calibri</vt:lpstr>
      <vt:lpstr>Quattrocento Sans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大川 陽介</dc:creator>
  <cp:lastModifiedBy>大川 陽介</cp:lastModifiedBy>
  <cp:revision>18</cp:revision>
  <dcterms:created xsi:type="dcterms:W3CDTF">2021-05-26T06:09:35Z</dcterms:created>
  <dcterms:modified xsi:type="dcterms:W3CDTF">2021-12-28T01:11:50Z</dcterms:modified>
</cp:coreProperties>
</file>